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2" r:id="rId2"/>
    <p:sldId id="525" r:id="rId3"/>
    <p:sldId id="526" r:id="rId4"/>
    <p:sldId id="527" r:id="rId5"/>
    <p:sldId id="528" r:id="rId6"/>
    <p:sldId id="529" r:id="rId7"/>
    <p:sldId id="530" r:id="rId8"/>
    <p:sldId id="531" r:id="rId9"/>
    <p:sldId id="532" r:id="rId10"/>
    <p:sldId id="524" r:id="rId11"/>
    <p:sldId id="512" r:id="rId12"/>
    <p:sldId id="513" r:id="rId13"/>
    <p:sldId id="534" r:id="rId14"/>
    <p:sldId id="535" r:id="rId15"/>
    <p:sldId id="536" r:id="rId16"/>
    <p:sldId id="537" r:id="rId17"/>
    <p:sldId id="539" r:id="rId18"/>
    <p:sldId id="540" r:id="rId19"/>
    <p:sldId id="541" r:id="rId20"/>
    <p:sldId id="514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</p:sldIdLst>
  <p:sldSz cx="9144000" cy="6858000" type="screen4x3"/>
  <p:notesSz cx="6881813" cy="91678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3333FF"/>
    <a:srgbClr val="66CCFF"/>
    <a:srgbClr val="CC00FF"/>
    <a:srgbClr val="FF99FF"/>
    <a:srgbClr val="5F5F5F"/>
    <a:srgbClr val="000099"/>
    <a:srgbClr val="663300"/>
    <a:srgbClr val="008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230" y="-13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7288" y="693738"/>
            <a:ext cx="4567237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384675"/>
            <a:ext cx="5067300" cy="407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749" tIns="44579" rIns="90749" bIns="44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98102" y="8707831"/>
            <a:ext cx="2982119" cy="458391"/>
          </a:xfrm>
          <a:prstGeom prst="rect">
            <a:avLst/>
          </a:prstGeom>
        </p:spPr>
        <p:txBody>
          <a:bodyPr lIns="91705" tIns="45853" rIns="91705" bIns="45853"/>
          <a:lstStyle/>
          <a:p>
            <a:fld id="{DF934ECE-A0CC-4C3D-AA74-57340723CDF4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mat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5970588"/>
            <a:ext cx="1295400" cy="887412"/>
          </a:xfrm>
          <a:prstGeom prst="rect">
            <a:avLst/>
          </a:prstGeom>
          <a:noFill/>
        </p:spPr>
      </p:pic>
      <p:pic>
        <p:nvPicPr>
          <p:cNvPr id="1039" name="Picture 15" descr="ucsb_logo_circle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5875338"/>
            <a:ext cx="990600" cy="9826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3.jpeg"/><Relationship Id="rId4" Type="http://schemas.openxmlformats.org/officeDocument/2006/relationships/oleObject" Target="../embeddings/oleObject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1000" y="990600"/>
            <a:ext cx="8305800" cy="53245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Lecture Jan 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31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,2011 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Winter 2011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162B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Fundamentals of Solid State Physics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Band Theory and Semiconductor Properties</a:t>
            </a:r>
            <a:endParaRPr lang="en-US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Prof. Steven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DenBaars</a:t>
            </a: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and Materials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Depts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Solid State Lighting &amp; Display Center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University of California Santa Barbara, USA</a:t>
            </a:r>
            <a:r>
              <a:rPr lang="en-US" dirty="0"/>
              <a:t> </a:t>
            </a:r>
          </a:p>
          <a:p>
            <a:pPr algn="ctr"/>
            <a:endParaRPr lang="en-US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1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3" y="1000125"/>
            <a:ext cx="78390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147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Energy Bands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38200" y="762000"/>
            <a:ext cx="720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 dirty="0"/>
              <a:t>—What will happen when two isolated atoms (e.g., H) are brought together?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600200"/>
            <a:ext cx="5716588" cy="1263650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/>
          <a:srcRect l="5438" r="51057"/>
          <a:stretch>
            <a:fillRect/>
          </a:stretch>
        </p:blipFill>
        <p:spPr bwMode="auto">
          <a:xfrm>
            <a:off x="6629400" y="1219200"/>
            <a:ext cx="1828800" cy="2030413"/>
          </a:xfrm>
          <a:prstGeom prst="rect">
            <a:avLst/>
          </a:prstGeom>
          <a:noFill/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2362200" y="3048000"/>
            <a:ext cx="162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Wave functions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7010400" y="3149600"/>
            <a:ext cx="1435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Energy levels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33400" y="3581400"/>
            <a:ext cx="7924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dirty="0"/>
              <a:t> The formation of new </a:t>
            </a:r>
            <a:r>
              <a:rPr lang="en-US" sz="1800" i="1" dirty="0"/>
              <a:t>bonding </a:t>
            </a:r>
            <a:r>
              <a:rPr lang="en-US" sz="1800" dirty="0"/>
              <a:t>and </a:t>
            </a:r>
            <a:r>
              <a:rPr lang="en-US" sz="1800" i="1" dirty="0" err="1"/>
              <a:t>antibonding</a:t>
            </a:r>
            <a:r>
              <a:rPr lang="en-US" sz="1800" i="1" dirty="0"/>
              <a:t> </a:t>
            </a:r>
            <a:r>
              <a:rPr lang="en-US" sz="1800" dirty="0" err="1"/>
              <a:t>orbitals</a:t>
            </a:r>
            <a:r>
              <a:rPr lang="en-US" sz="1800" dirty="0"/>
              <a:t>.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dirty="0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dirty="0"/>
              <a:t> Energy degeneracy is </a:t>
            </a:r>
            <a:r>
              <a:rPr lang="en-US" sz="1800" dirty="0" err="1"/>
              <a:t>broken</a:t>
            </a:r>
            <a:r>
              <a:rPr lang="en-US" sz="1800" dirty="0" err="1">
                <a:sym typeface="Symbol" pitchFamily="18" charset="2"/>
              </a:rPr>
              <a:t>the</a:t>
            </a:r>
            <a:r>
              <a:rPr lang="en-US" sz="1800" dirty="0">
                <a:sym typeface="Symbol" pitchFamily="18" charset="2"/>
              </a:rPr>
              <a:t> splitting of energy level 1</a:t>
            </a:r>
            <a:r>
              <a:rPr lang="en-US" sz="1800" i="1" dirty="0">
                <a:sym typeface="Symbol" pitchFamily="18" charset="2"/>
              </a:rPr>
              <a:t>s</a:t>
            </a:r>
            <a:r>
              <a:rPr lang="en-US" sz="1800" dirty="0">
                <a:sym typeface="Symbol" pitchFamily="18" charset="2"/>
              </a:rPr>
              <a:t> and 2</a:t>
            </a:r>
            <a:r>
              <a:rPr lang="en-US" sz="1800" i="1" dirty="0">
                <a:sym typeface="Symbol" pitchFamily="18" charset="2"/>
              </a:rPr>
              <a:t>s 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i="1" dirty="0">
              <a:sym typeface="Symbol" pitchFamily="18" charset="2"/>
            </a:endParaRPr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 dirty="0">
                <a:sym typeface="Symbol" pitchFamily="18" charset="2"/>
              </a:rPr>
              <a:t> </a:t>
            </a:r>
            <a:r>
              <a:rPr lang="en-US" sz="1800" dirty="0">
                <a:sym typeface="Symbol" pitchFamily="18" charset="2"/>
              </a:rPr>
              <a:t>The lowering of energy of the bonding state gives rise to the cohesion of the system.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i="1" dirty="0">
              <a:sym typeface="Symbol" pitchFamily="18" charset="2"/>
            </a:endParaRPr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 dirty="0">
                <a:sym typeface="Symbol" pitchFamily="18" charset="2"/>
              </a:rPr>
              <a:t> </a:t>
            </a:r>
            <a:r>
              <a:rPr lang="en-US" sz="1800" dirty="0">
                <a:sym typeface="Symbol" pitchFamily="18" charset="2"/>
              </a:rPr>
              <a:t>These results can be obtained by solving the Schrödinger equation with the LCAO</a:t>
            </a:r>
          </a:p>
          <a:p>
            <a:pPr>
              <a:tabLst>
                <a:tab pos="176213" algn="l"/>
              </a:tabLst>
            </a:pPr>
            <a:r>
              <a:rPr lang="en-US" sz="1800" dirty="0"/>
              <a:t>	</a:t>
            </a:r>
            <a:r>
              <a:rPr lang="en-US" sz="1800" b="1" dirty="0"/>
              <a:t>approximation</a:t>
            </a:r>
            <a:r>
              <a:rPr lang="en-US" sz="1800" dirty="0"/>
              <a:t>. LCAO </a:t>
            </a:r>
            <a:r>
              <a:rPr lang="en-US" sz="1800" dirty="0">
                <a:sym typeface="Symbol" pitchFamily="18" charset="2"/>
              </a:rPr>
              <a:t>liner combination of atomic </a:t>
            </a:r>
            <a:r>
              <a:rPr lang="en-US" sz="1800" dirty="0" err="1">
                <a:sym typeface="Symbol" pitchFamily="18" charset="2"/>
              </a:rPr>
              <a:t>orbitals</a:t>
            </a:r>
            <a:r>
              <a:rPr lang="en-US" sz="1800" dirty="0">
                <a:sym typeface="Symbol" pitchFamily="18" charset="2"/>
              </a:rPr>
              <a:t>.</a:t>
            </a:r>
          </a:p>
          <a:p>
            <a:pPr>
              <a:tabLst>
                <a:tab pos="176213" algn="l"/>
              </a:tabLst>
            </a:pPr>
            <a:endParaRPr lang="en-US" sz="1800" dirty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304800" y="1143000"/>
            <a:ext cx="5681663" cy="4414838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09600" y="457200"/>
            <a:ext cx="776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/>
              <a:t>—What will happen when many (N) Si atoms are brought together to form a solid?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061075" y="1752600"/>
            <a:ext cx="314007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1800"/>
              <a:t> Energy </a:t>
            </a:r>
            <a:r>
              <a:rPr lang="en-US" sz="1800" i="1"/>
              <a:t>bands </a:t>
            </a:r>
            <a:r>
              <a:rPr lang="en-US" sz="1800"/>
              <a:t>are formed</a:t>
            </a:r>
          </a:p>
          <a:p>
            <a:pPr>
              <a:buFontTx/>
              <a:buChar char="•"/>
            </a:pPr>
            <a:endParaRPr lang="en-US" sz="1800"/>
          </a:p>
          <a:p>
            <a:pPr>
              <a:buFontTx/>
              <a:buChar char="•"/>
            </a:pPr>
            <a:r>
              <a:rPr lang="en-US" sz="1800"/>
              <a:t> </a:t>
            </a:r>
            <a:r>
              <a:rPr lang="en-US" sz="1800" i="1"/>
              <a:t>Conduction band</a:t>
            </a:r>
          </a:p>
          <a:p>
            <a:r>
              <a:rPr lang="en-US" sz="1800" i="1"/>
              <a:t> </a:t>
            </a:r>
          </a:p>
          <a:p>
            <a:pPr>
              <a:buFontTx/>
              <a:buChar char="•"/>
            </a:pPr>
            <a:r>
              <a:rPr lang="en-US" sz="1800" i="1"/>
              <a:t> Valence band</a:t>
            </a:r>
          </a:p>
          <a:p>
            <a:r>
              <a:rPr lang="en-US" sz="1800" i="1"/>
              <a:t> </a:t>
            </a:r>
          </a:p>
          <a:p>
            <a:pPr>
              <a:buFontTx/>
              <a:buChar char="•"/>
            </a:pPr>
            <a:r>
              <a:rPr lang="en-US" sz="1800" i="1"/>
              <a:t> Forbidden band (band gap E</a:t>
            </a:r>
            <a:r>
              <a:rPr lang="en-US" sz="1800" i="1" baseline="-25000"/>
              <a:t>g</a:t>
            </a:r>
            <a:r>
              <a:rPr lang="en-US" sz="1800" i="1"/>
              <a:t>)</a:t>
            </a:r>
            <a:endParaRPr lang="en-US" sz="180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62000" y="5867400"/>
            <a:ext cx="48590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Electronic configuration of Si        1</a:t>
            </a:r>
            <a:r>
              <a:rPr lang="en-US" sz="1800" i="1"/>
              <a:t>s</a:t>
            </a:r>
            <a:r>
              <a:rPr lang="en-US" sz="1800" i="1" baseline="30000"/>
              <a:t>2</a:t>
            </a:r>
            <a:r>
              <a:rPr lang="en-US" sz="1800"/>
              <a:t>2</a:t>
            </a:r>
            <a:r>
              <a:rPr lang="en-US" sz="1800" i="1"/>
              <a:t>s</a:t>
            </a:r>
            <a:r>
              <a:rPr lang="en-US" sz="1800" baseline="30000"/>
              <a:t>2</a:t>
            </a:r>
            <a:r>
              <a:rPr lang="en-US" sz="1800"/>
              <a:t>2</a:t>
            </a:r>
            <a:r>
              <a:rPr lang="en-US" sz="1800" i="1"/>
              <a:t>p</a:t>
            </a:r>
            <a:r>
              <a:rPr lang="en-US" sz="1800" baseline="30000"/>
              <a:t>6</a:t>
            </a:r>
            <a:r>
              <a:rPr lang="en-US" sz="1800"/>
              <a:t>3</a:t>
            </a:r>
            <a:r>
              <a:rPr lang="en-US" sz="1800" i="1"/>
              <a:t>s</a:t>
            </a:r>
            <a:r>
              <a:rPr lang="en-US" sz="1800" baseline="30000"/>
              <a:t>2</a:t>
            </a:r>
            <a:r>
              <a:rPr lang="en-US" sz="1800"/>
              <a:t>3</a:t>
            </a:r>
            <a:r>
              <a:rPr lang="en-US" sz="1800" i="1"/>
              <a:t>p</a:t>
            </a:r>
            <a:r>
              <a:rPr lang="en-US" sz="1800" baseline="30000"/>
              <a:t>2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" y="1019175"/>
            <a:ext cx="779145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8" y="1004888"/>
            <a:ext cx="77057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76313"/>
            <a:ext cx="76200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966788"/>
            <a:ext cx="77724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850" y="909638"/>
            <a:ext cx="77343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8" y="1057275"/>
            <a:ext cx="778192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514600"/>
            <a:ext cx="602921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Semiconductor Properties</a:t>
            </a:r>
          </a:p>
          <a:p>
            <a:pPr algn="ctr"/>
            <a:r>
              <a:rPr lang="en-US" dirty="0" smtClean="0"/>
              <a:t>Chap 8 </a:t>
            </a:r>
            <a:r>
              <a:rPr lang="en-US" dirty="0" err="1" smtClean="0"/>
              <a:t>Solymar</a:t>
            </a:r>
            <a:r>
              <a:rPr lang="en-US" dirty="0" smtClean="0"/>
              <a:t> and Walsh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7905750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34740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Direct and Indirect Semiconductors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lum bright="-18000" contrast="12000"/>
          </a:blip>
          <a:srcRect/>
          <a:stretch>
            <a:fillRect/>
          </a:stretch>
        </p:blipFill>
        <p:spPr bwMode="auto">
          <a:xfrm>
            <a:off x="215900" y="3092450"/>
            <a:ext cx="4495800" cy="2325688"/>
          </a:xfrm>
          <a:prstGeom prst="rect">
            <a:avLst/>
          </a:prstGeom>
          <a:noFill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11350" y="914400"/>
            <a:ext cx="44418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The real band structure in 3D is calculated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with various numerical methods, plotted as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E vs </a:t>
            </a:r>
            <a:r>
              <a:rPr lang="en-US" sz="1800" i="1"/>
              <a:t>k.     k</a:t>
            </a:r>
            <a:r>
              <a:rPr lang="en-US" sz="1800"/>
              <a:t> is called </a:t>
            </a:r>
            <a:r>
              <a:rPr lang="en-US" sz="1800" i="1"/>
              <a:t>wave vector</a:t>
            </a:r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</a:t>
            </a:r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For electron transition, both E and </a:t>
            </a:r>
            <a:r>
              <a:rPr lang="en-US" sz="1800" i="1"/>
              <a:t>p (k)</a:t>
            </a:r>
            <a:r>
              <a:rPr lang="en-US" sz="1800"/>
              <a:t> must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be conserved.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2152650" y="1765300"/>
          <a:ext cx="4060825" cy="298450"/>
        </p:xfrm>
        <a:graphic>
          <a:graphicData uri="http://schemas.openxmlformats.org/presentationml/2006/ole">
            <p:oleObj spid="_x0000_s1026" name="Equation" r:id="rId5" imgW="2425700" imgH="177800" progId="Equation.3">
              <p:embed/>
            </p:oleObj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879975" y="3092450"/>
            <a:ext cx="42640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A semiconductor is </a:t>
            </a:r>
            <a:r>
              <a:rPr lang="en-US" sz="1800" i="1"/>
              <a:t>direct </a:t>
            </a:r>
            <a:r>
              <a:rPr lang="en-US" sz="1800"/>
              <a:t>if the maximum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of the conduction band and the minimum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of the valence band has the same </a:t>
            </a:r>
            <a:r>
              <a:rPr lang="en-US" sz="1800" i="1"/>
              <a:t>k </a:t>
            </a:r>
            <a:r>
              <a:rPr lang="en-US" sz="1800"/>
              <a:t>value</a:t>
            </a:r>
          </a:p>
          <a:p>
            <a:pPr>
              <a:tabLst>
                <a:tab pos="176213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A semiconductor is </a:t>
            </a:r>
            <a:r>
              <a:rPr lang="en-US" sz="1800" i="1"/>
              <a:t>indirect</a:t>
            </a:r>
            <a:r>
              <a:rPr lang="en-US" sz="1800"/>
              <a:t> if the …do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not have the same </a:t>
            </a:r>
            <a:r>
              <a:rPr lang="en-US" sz="1800" i="1"/>
              <a:t>k</a:t>
            </a:r>
            <a:r>
              <a:rPr lang="en-US" sz="1800"/>
              <a:t> value</a:t>
            </a:r>
          </a:p>
          <a:p>
            <a:pPr>
              <a:tabLst>
                <a:tab pos="176213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/>
              <a:t> Direct semiconductors are suitable for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making light-emitting devices, whereas </a:t>
            </a:r>
          </a:p>
          <a:p>
            <a:pPr>
              <a:tabLst>
                <a:tab pos="176213" algn="l"/>
              </a:tabLst>
            </a:pPr>
            <a:r>
              <a:rPr lang="en-US" sz="1800"/>
              <a:t>	the indirect semiconductors are not.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990600" y="5943600"/>
            <a:ext cx="3179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See Appendix III for more</a:t>
            </a:r>
          </a:p>
          <a:p>
            <a:r>
              <a:rPr lang="en-US" sz="1800"/>
              <a:t>data on semiconductor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514600" y="304800"/>
            <a:ext cx="3400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Charge Carriers in Semiconductors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04800" y="914400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Electrons and Holes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 cstate="print">
            <a:lum bright="-16000" contrast="10000"/>
          </a:blip>
          <a:srcRect/>
          <a:stretch>
            <a:fillRect/>
          </a:stretch>
        </p:blipFill>
        <p:spPr bwMode="auto">
          <a:xfrm>
            <a:off x="762000" y="1524000"/>
            <a:ext cx="3024188" cy="1720850"/>
          </a:xfrm>
          <a:prstGeom prst="rect">
            <a:avLst/>
          </a:prstGeom>
          <a:noFill/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09600" y="3962400"/>
            <a:ext cx="81661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1800"/>
              <a:t> At 0K, a semiconductor is an insulator with no free charge carriers</a:t>
            </a:r>
          </a:p>
          <a:p>
            <a:endParaRPr lang="en-US" sz="1800"/>
          </a:p>
          <a:p>
            <a:pPr>
              <a:buFontTx/>
              <a:buChar char="•"/>
            </a:pPr>
            <a:r>
              <a:rPr lang="en-US" sz="1800"/>
              <a:t> At T &gt; 0K, some electrons in the valence band are excited to the conduction band</a:t>
            </a:r>
          </a:p>
          <a:p>
            <a:endParaRPr lang="en-US" sz="1800"/>
          </a:p>
          <a:p>
            <a:pPr>
              <a:buFontTx/>
              <a:buChar char="•"/>
            </a:pPr>
            <a:r>
              <a:rPr lang="en-US" sz="1800"/>
              <a:t> The electrons in the conduction band are free to move about via many available states</a:t>
            </a:r>
          </a:p>
          <a:p>
            <a:endParaRPr lang="en-US" sz="1800"/>
          </a:p>
          <a:p>
            <a:pPr>
              <a:buFontTx/>
              <a:buChar char="•"/>
            </a:pPr>
            <a:r>
              <a:rPr lang="en-US" sz="1800"/>
              <a:t> An empty state in the valence band is referred as a </a:t>
            </a:r>
            <a:r>
              <a:rPr lang="en-US" sz="1800" i="1"/>
              <a:t>hole</a:t>
            </a:r>
            <a:r>
              <a:rPr lang="en-US" sz="1800"/>
              <a:t> 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4343400" y="1752600"/>
            <a:ext cx="38179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</a:t>
            </a:r>
            <a:r>
              <a:rPr lang="en-US" sz="1800" baseline="-25000"/>
              <a:t>c</a:t>
            </a:r>
            <a:r>
              <a:rPr lang="en-US" sz="1800">
                <a:sym typeface="Symbol" pitchFamily="18" charset="2"/>
              </a:rPr>
              <a:t> the bottom of the conduction band</a:t>
            </a:r>
          </a:p>
          <a:p>
            <a:r>
              <a:rPr lang="en-US" sz="1800">
                <a:sym typeface="Symbol" pitchFamily="18" charset="2"/>
              </a:rPr>
              <a:t>E</a:t>
            </a:r>
            <a:r>
              <a:rPr lang="en-US" sz="1800" baseline="-25000">
                <a:sym typeface="Symbol" pitchFamily="18" charset="2"/>
              </a:rPr>
              <a:t>v</a:t>
            </a:r>
            <a:r>
              <a:rPr lang="en-US" sz="1800">
                <a:sym typeface="Symbol" pitchFamily="18" charset="2"/>
              </a:rPr>
              <a:t> the top of the valence band</a:t>
            </a:r>
          </a:p>
          <a:p>
            <a:r>
              <a:rPr lang="en-US" sz="1800">
                <a:sym typeface="Symbol" pitchFamily="18" charset="2"/>
              </a:rPr>
              <a:t>EHP an electron-hole pair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200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The concept of </a:t>
            </a:r>
            <a:r>
              <a:rPr lang="en-US" sz="1800" i="1">
                <a:solidFill>
                  <a:schemeClr val="accent2"/>
                </a:solidFill>
              </a:rPr>
              <a:t>hole</a:t>
            </a:r>
            <a:endParaRPr lang="en-US" sz="1800">
              <a:solidFill>
                <a:schemeClr val="accent2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14000"/>
          </a:blip>
          <a:srcRect/>
          <a:stretch>
            <a:fillRect/>
          </a:stretch>
        </p:blipFill>
        <p:spPr bwMode="auto">
          <a:xfrm>
            <a:off x="381000" y="838200"/>
            <a:ext cx="2690813" cy="2057400"/>
          </a:xfrm>
          <a:prstGeom prst="rect">
            <a:avLst/>
          </a:prstGeom>
          <a:noFill/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04800" y="2971800"/>
            <a:ext cx="33137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A valence band (E vs </a:t>
            </a:r>
            <a:r>
              <a:rPr lang="en-US" sz="1800" i="1"/>
              <a:t>k </a:t>
            </a:r>
            <a:r>
              <a:rPr lang="en-US" sz="1800"/>
              <a:t>) diagram </a:t>
            </a:r>
          </a:p>
          <a:p>
            <a:r>
              <a:rPr lang="en-US" sz="1800"/>
              <a:t>with all states filled</a:t>
            </a:r>
          </a:p>
        </p:txBody>
      </p:sp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4191000" y="1143000"/>
          <a:ext cx="1905000" cy="790575"/>
        </p:xfrm>
        <a:graphic>
          <a:graphicData uri="http://schemas.openxmlformats.org/presentationml/2006/ole">
            <p:oleObj spid="_x0000_s2050" name="Equation" r:id="rId5" imgW="1041400" imgH="431800" progId="Equation.3">
              <p:embed/>
            </p:oleObj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4191000" y="2438400"/>
          <a:ext cx="3200400" cy="806450"/>
        </p:xfrm>
        <a:graphic>
          <a:graphicData uri="http://schemas.openxmlformats.org/presentationml/2006/ole">
            <p:oleObj spid="_x0000_s2051" name="Equation" r:id="rId6" imgW="1714500" imgH="431800" progId="Equation.3">
              <p:embed/>
            </p:oleObj>
          </a:graphicData>
        </a:graphic>
      </p:graphicFrame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581400" y="762000"/>
            <a:ext cx="44550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The total current in a volume with N electrons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581400" y="1981200"/>
            <a:ext cx="44101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The total current with the </a:t>
            </a:r>
            <a:r>
              <a:rPr lang="en-US" sz="1800" i="1"/>
              <a:t>j</a:t>
            </a:r>
            <a:r>
              <a:rPr lang="en-US" sz="1800"/>
              <a:t>th electron missing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581400" y="3324225"/>
            <a:ext cx="5337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The net result: a positive charge moving with velocity v</a:t>
            </a:r>
            <a:r>
              <a:rPr lang="en-US" sz="1800" i="1" baseline="-25000"/>
              <a:t>j</a:t>
            </a:r>
            <a:endParaRPr lang="en-US" sz="1800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68300" y="4249738"/>
            <a:ext cx="83756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1800"/>
              <a:t> A </a:t>
            </a:r>
            <a:r>
              <a:rPr lang="en-US" sz="1800" i="1"/>
              <a:t>hole</a:t>
            </a:r>
            <a:r>
              <a:rPr lang="en-US" sz="1800"/>
              <a:t> is an imaginary positive charge moving in the valence band</a:t>
            </a:r>
          </a:p>
          <a:p>
            <a:pPr>
              <a:buFontTx/>
              <a:buChar char="•"/>
            </a:pPr>
            <a:endParaRPr lang="en-US" sz="1800"/>
          </a:p>
          <a:p>
            <a:pPr>
              <a:buFontTx/>
              <a:buChar char="•"/>
            </a:pPr>
            <a:r>
              <a:rPr lang="en-US" sz="1800"/>
              <a:t> The energy of a hole increases </a:t>
            </a:r>
            <a:r>
              <a:rPr lang="en-US" sz="1800" i="1"/>
              <a:t>downward </a:t>
            </a:r>
            <a:r>
              <a:rPr lang="en-US" sz="1800"/>
              <a:t>in a normal band diagram</a:t>
            </a:r>
          </a:p>
          <a:p>
            <a:endParaRPr lang="en-US" sz="1800"/>
          </a:p>
          <a:p>
            <a:pPr>
              <a:buFontTx/>
              <a:buChar char="•"/>
            </a:pPr>
            <a:r>
              <a:rPr lang="en-US" sz="1800"/>
              <a:t> The total current flow in a semiconductor is the </a:t>
            </a:r>
            <a:r>
              <a:rPr lang="en-US" sz="1800" i="1"/>
              <a:t>sum</a:t>
            </a:r>
            <a:r>
              <a:rPr lang="en-US" sz="1800"/>
              <a:t> of electron current and hole current</a:t>
            </a:r>
          </a:p>
          <a:p>
            <a:pPr>
              <a:buFontTx/>
              <a:buChar char="•"/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65125" y="204788"/>
            <a:ext cx="1562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Effective Mass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04850" y="762000"/>
            <a:ext cx="8437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—The effective mass of an electron in a band with a given (E, </a:t>
            </a:r>
            <a:r>
              <a:rPr lang="en-US" sz="1800" i="1"/>
              <a:t>k</a:t>
            </a:r>
            <a:r>
              <a:rPr lang="en-US" sz="1800"/>
              <a:t>) relationship is defined as</a:t>
            </a:r>
          </a:p>
        </p:txBody>
      </p:sp>
      <p:graphicFrame>
        <p:nvGraphicFramePr>
          <p:cNvPr id="22528" name="Object 1024"/>
          <p:cNvGraphicFramePr>
            <a:graphicFrameLocks noChangeAspect="1"/>
          </p:cNvGraphicFramePr>
          <p:nvPr/>
        </p:nvGraphicFramePr>
        <p:xfrm>
          <a:off x="2209800" y="1371600"/>
          <a:ext cx="1752600" cy="744538"/>
        </p:xfrm>
        <a:graphic>
          <a:graphicData uri="http://schemas.openxmlformats.org/presentationml/2006/ole">
            <p:oleObj spid="_x0000_s3074" name="Equation" r:id="rId4" imgW="927100" imgH="393700" progId="Equation.3">
              <p:embed/>
            </p:oleObj>
          </a:graphicData>
        </a:graphic>
      </p:graphicFrame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133600" y="1371600"/>
            <a:ext cx="1981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7604125" y="16525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(3-3)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85800" y="2438400"/>
            <a:ext cx="213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    For free electrons, </a:t>
            </a:r>
          </a:p>
        </p:txBody>
      </p:sp>
      <p:graphicFrame>
        <p:nvGraphicFramePr>
          <p:cNvPr id="22529" name="Object 1025"/>
          <p:cNvGraphicFramePr>
            <a:graphicFrameLocks noChangeAspect="1"/>
          </p:cNvGraphicFramePr>
          <p:nvPr/>
        </p:nvGraphicFramePr>
        <p:xfrm>
          <a:off x="2819400" y="2362200"/>
          <a:ext cx="2133600" cy="515938"/>
        </p:xfrm>
        <a:graphic>
          <a:graphicData uri="http://schemas.openxmlformats.org/presentationml/2006/ole">
            <p:oleObj spid="_x0000_s3075" name="Equation" r:id="rId5" imgW="1625600" imgH="393700" progId="Equation.3">
              <p:embed/>
            </p:oleObj>
          </a:graphicData>
        </a:graphic>
      </p:graphicFrame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5334000" y="2438400"/>
            <a:ext cx="1116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>
                <a:sym typeface="Symbol" pitchFamily="18" charset="2"/>
              </a:rPr>
              <a:t> </a:t>
            </a:r>
            <a:r>
              <a:rPr lang="en-US" sz="1800" i="1"/>
              <a:t>m</a:t>
            </a:r>
            <a:r>
              <a:rPr lang="en-US" sz="1800" baseline="30000"/>
              <a:t>*</a:t>
            </a:r>
            <a:r>
              <a:rPr lang="en-US" sz="1800"/>
              <a:t> = </a:t>
            </a:r>
            <a:r>
              <a:rPr lang="en-US" sz="1800" i="1"/>
              <a:t>m</a:t>
            </a:r>
            <a:endParaRPr lang="en-US" sz="1800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762000" y="3276600"/>
            <a:ext cx="798195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  <a:tabLst>
                <a:tab pos="117475" algn="l"/>
              </a:tabLst>
            </a:pPr>
            <a:r>
              <a:rPr lang="en-US" sz="1800"/>
              <a:t> The effective mass is inversely proportional to the curvature of the band</a:t>
            </a:r>
          </a:p>
          <a:p>
            <a:pPr>
              <a:tabLst>
                <a:tab pos="11747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17475" algn="l"/>
              </a:tabLst>
            </a:pPr>
            <a:r>
              <a:rPr lang="en-US" sz="1800"/>
              <a:t> The electrons near the top of the valence band have </a:t>
            </a:r>
            <a:r>
              <a:rPr lang="en-US" sz="1800" i="1"/>
              <a:t>negative effective mass</a:t>
            </a:r>
            <a:endParaRPr lang="en-US" sz="1800"/>
          </a:p>
          <a:p>
            <a:pPr>
              <a:buFontTx/>
              <a:buChar char="•"/>
              <a:tabLst>
                <a:tab pos="11747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17475" algn="l"/>
              </a:tabLst>
            </a:pPr>
            <a:r>
              <a:rPr lang="en-US" sz="1800" i="1"/>
              <a:t> </a:t>
            </a:r>
            <a:r>
              <a:rPr lang="en-US" sz="1800"/>
              <a:t>In general </a:t>
            </a:r>
            <a:r>
              <a:rPr lang="en-US" sz="1800" i="1"/>
              <a:t>m</a:t>
            </a:r>
            <a:r>
              <a:rPr lang="en-US" sz="1800" i="1" baseline="30000"/>
              <a:t>*</a:t>
            </a:r>
            <a:r>
              <a:rPr lang="en-US" sz="1800" i="1"/>
              <a:t> </a:t>
            </a:r>
            <a:r>
              <a:rPr lang="en-US" sz="1800"/>
              <a:t>is different in each direction and is a </a:t>
            </a:r>
            <a:r>
              <a:rPr lang="en-US" sz="1800" i="1"/>
              <a:t>tensor; </a:t>
            </a:r>
            <a:r>
              <a:rPr lang="en-US" sz="1800"/>
              <a:t>appropriate averages are </a:t>
            </a:r>
          </a:p>
          <a:p>
            <a:pPr>
              <a:tabLst>
                <a:tab pos="117475" algn="l"/>
              </a:tabLst>
            </a:pPr>
            <a:r>
              <a:rPr lang="en-US" sz="1800"/>
              <a:t>	needed for various calculation purposes (</a:t>
            </a:r>
            <a:r>
              <a:rPr lang="en-US" sz="1800" i="1"/>
              <a:t>e.g. density of state </a:t>
            </a:r>
            <a:r>
              <a:rPr lang="en-US" sz="1800"/>
              <a:t>effective mass vs</a:t>
            </a:r>
            <a:r>
              <a:rPr lang="en-US" sz="1800" i="1"/>
              <a:t> </a:t>
            </a:r>
          </a:p>
          <a:p>
            <a:pPr>
              <a:tabLst>
                <a:tab pos="117475" algn="l"/>
              </a:tabLst>
            </a:pPr>
            <a:r>
              <a:rPr lang="en-US" sz="1800" i="1"/>
              <a:t>	conductivity </a:t>
            </a:r>
            <a:r>
              <a:rPr lang="en-US" sz="1800"/>
              <a:t>effective mass, section 3.4.1)</a:t>
            </a:r>
          </a:p>
          <a:p>
            <a:pPr>
              <a:tabLst>
                <a:tab pos="11747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17475" algn="l"/>
              </a:tabLst>
            </a:pPr>
            <a:r>
              <a:rPr lang="en-US" sz="1800"/>
              <a:t> The introduction of </a:t>
            </a:r>
            <a:r>
              <a:rPr lang="en-US" sz="1800" i="1"/>
              <a:t>m</a:t>
            </a:r>
            <a:r>
              <a:rPr lang="en-US" sz="1800" baseline="30000"/>
              <a:t>*</a:t>
            </a:r>
            <a:r>
              <a:rPr lang="en-US" sz="1800"/>
              <a:t> will simplify calculations</a:t>
            </a:r>
          </a:p>
          <a:p>
            <a:pPr>
              <a:buFontTx/>
              <a:buChar char="•"/>
              <a:tabLst>
                <a:tab pos="11747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17475" algn="l"/>
              </a:tabLst>
            </a:pPr>
            <a:r>
              <a:rPr lang="en-US" sz="1800"/>
              <a:t> electron effective mass is denoted by </a:t>
            </a:r>
            <a:r>
              <a:rPr lang="en-US" sz="1800" i="1"/>
              <a:t>m</a:t>
            </a:r>
            <a:r>
              <a:rPr lang="en-US" sz="1800" i="1" baseline="-25000"/>
              <a:t>e</a:t>
            </a:r>
            <a:r>
              <a:rPr lang="en-US" sz="1800" i="1" baseline="30000"/>
              <a:t>*  </a:t>
            </a:r>
            <a:r>
              <a:rPr lang="en-US" sz="1800" i="1"/>
              <a:t>; </a:t>
            </a:r>
            <a:r>
              <a:rPr lang="en-US" sz="1800"/>
              <a:t>hole effective mass is denoted by </a:t>
            </a:r>
            <a:r>
              <a:rPr lang="en-US" sz="1800" i="1"/>
              <a:t>m</a:t>
            </a:r>
            <a:r>
              <a:rPr lang="en-US" sz="1800" i="1" baseline="-25000"/>
              <a:t>e</a:t>
            </a:r>
            <a:r>
              <a:rPr lang="en-US" sz="1800" i="1" baseline="30000"/>
              <a:t>*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193675" y="862013"/>
            <a:ext cx="5018088" cy="4068762"/>
          </a:xfrm>
          <a:prstGeom prst="rect">
            <a:avLst/>
          </a:prstGeom>
          <a:noFill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57200" y="228600"/>
            <a:ext cx="427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Realistic Band Structures in Semiconductors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257800" y="762000"/>
            <a:ext cx="36576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/>
              <a:t> GaAs is a direct semiconductor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/>
              <a:t> For holes we have light hole band, 	heavy hole band and split-off band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/>
              <a:t> Si is an indirect semiconductor</a:t>
            </a:r>
          </a:p>
          <a:p>
            <a:pPr>
              <a:buFontTx/>
              <a:buChar char="•"/>
              <a:tabLst>
                <a:tab pos="176213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/>
              <a:t> Si has six equivalent conduction 	band minima at X along six</a:t>
            </a:r>
          </a:p>
          <a:p>
            <a:pPr>
              <a:tabLst>
                <a:tab pos="176213" algn="l"/>
              </a:tabLst>
            </a:pPr>
            <a:r>
              <a:rPr lang="en-US" sz="1800" i="1"/>
              <a:t>	equivalent &lt;100&gt; directions</a:t>
            </a:r>
          </a:p>
          <a:p>
            <a:pPr>
              <a:tabLst>
                <a:tab pos="176213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6213" algn="l"/>
              </a:tabLst>
            </a:pPr>
            <a:r>
              <a:rPr lang="en-US" sz="1800" i="1"/>
              <a:t> The constant energy surface for 	silicon in one of the six conduction 	bands is a ellipsoid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066800" y="5181600"/>
            <a:ext cx="3452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/>
              <a:t>m</a:t>
            </a:r>
            <a:r>
              <a:rPr lang="en-US" sz="1800" i="1" baseline="-25000"/>
              <a:t>l </a:t>
            </a:r>
            <a:r>
              <a:rPr lang="en-US" sz="1800"/>
              <a:t>is the longitudinal effective mass</a:t>
            </a:r>
          </a:p>
          <a:p>
            <a:r>
              <a:rPr lang="en-US" sz="1800" i="1"/>
              <a:t>m</a:t>
            </a:r>
            <a:r>
              <a:rPr lang="en-US" sz="1800" i="1" baseline="-25000"/>
              <a:t>t </a:t>
            </a:r>
            <a:r>
              <a:rPr lang="en-US" sz="1800"/>
              <a:t>is the traverse effective mass</a:t>
            </a:r>
            <a:endParaRPr lang="en-US" sz="1800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3400" y="242888"/>
            <a:ext cx="75680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917575" algn="l"/>
              </a:tabLst>
            </a:pPr>
            <a:r>
              <a:rPr lang="en-US" sz="1800">
                <a:solidFill>
                  <a:schemeClr val="accent2"/>
                </a:solidFill>
              </a:rPr>
              <a:t>Intrinsic Semiconductor</a:t>
            </a:r>
          </a:p>
          <a:p>
            <a:pPr>
              <a:tabLst>
                <a:tab pos="917575" algn="l"/>
              </a:tabLst>
            </a:pPr>
            <a:r>
              <a:rPr lang="en-US" sz="1800">
                <a:solidFill>
                  <a:schemeClr val="accent2"/>
                </a:solidFill>
              </a:rPr>
              <a:t>	</a:t>
            </a:r>
            <a:r>
              <a:rPr lang="en-US" sz="1800"/>
              <a:t>—a perfect semiconductor crystal with no impurities or lattice defects</a:t>
            </a:r>
            <a:endParaRPr lang="en-US" sz="1800">
              <a:solidFill>
                <a:schemeClr val="accent2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371600" y="304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 i="1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524000"/>
            <a:ext cx="3095625" cy="1616075"/>
          </a:xfrm>
          <a:prstGeom prst="rect">
            <a:avLst/>
          </a:prstGeom>
          <a:noFill/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429000"/>
            <a:ext cx="3024188" cy="1720850"/>
          </a:xfrm>
          <a:prstGeom prst="rect">
            <a:avLst/>
          </a:prstGeom>
          <a:noFill/>
        </p:spPr>
      </p:pic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17525" y="5310188"/>
            <a:ext cx="234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EHP generation in an</a:t>
            </a:r>
          </a:p>
          <a:p>
            <a:r>
              <a:rPr lang="en-US" sz="1800" i="1"/>
              <a:t>intrinsic</a:t>
            </a:r>
            <a:r>
              <a:rPr lang="en-US" sz="1800"/>
              <a:t> semiconductor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248025" y="1676400"/>
            <a:ext cx="43492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58788" algn="l"/>
              </a:tabLst>
            </a:pPr>
            <a:r>
              <a:rPr lang="en-US" sz="1800" i="1"/>
              <a:t>n </a:t>
            </a:r>
            <a:r>
              <a:rPr lang="en-US" sz="1800" i="1">
                <a:sym typeface="Symbol" pitchFamily="18" charset="2"/>
              </a:rPr>
              <a:t> </a:t>
            </a:r>
            <a:r>
              <a:rPr lang="en-US" sz="1800">
                <a:sym typeface="Symbol" pitchFamily="18" charset="2"/>
              </a:rPr>
              <a:t>conduction band electron concentration </a:t>
            </a:r>
          </a:p>
          <a:p>
            <a:pPr>
              <a:tabLst>
                <a:tab pos="458788" algn="l"/>
              </a:tabLst>
            </a:pPr>
            <a:r>
              <a:rPr lang="en-US" sz="1800">
                <a:sym typeface="Symbol" pitchFamily="18" charset="2"/>
              </a:rPr>
              <a:t>	(electrons per cm</a:t>
            </a:r>
            <a:r>
              <a:rPr lang="en-US" sz="1800" baseline="30000">
                <a:sym typeface="Symbol" pitchFamily="18" charset="2"/>
              </a:rPr>
              <a:t>3</a:t>
            </a:r>
            <a:r>
              <a:rPr lang="en-US" sz="1800">
                <a:sym typeface="Symbol" pitchFamily="18" charset="2"/>
              </a:rPr>
              <a:t>)</a:t>
            </a:r>
          </a:p>
          <a:p>
            <a:pPr>
              <a:tabLst>
                <a:tab pos="458788" algn="l"/>
              </a:tabLst>
            </a:pPr>
            <a:r>
              <a:rPr lang="en-US" sz="1800" i="1">
                <a:sym typeface="Symbol" pitchFamily="18" charset="2"/>
              </a:rPr>
              <a:t>p  </a:t>
            </a:r>
            <a:r>
              <a:rPr lang="en-US" sz="1800">
                <a:sym typeface="Symbol" pitchFamily="18" charset="2"/>
              </a:rPr>
              <a:t>valence band hole concentration</a:t>
            </a:r>
            <a:endParaRPr lang="en-US" sz="1800" i="1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4648200" y="2819400"/>
            <a:ext cx="877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/>
              <a:t>n=p=n</a:t>
            </a:r>
            <a:r>
              <a:rPr lang="en-US" sz="1800" i="1" baseline="-25000"/>
              <a:t>i</a:t>
            </a:r>
            <a:endParaRPr lang="en-US" sz="1800" i="1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4511675" y="2767013"/>
            <a:ext cx="1066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3276600" y="3581400"/>
            <a:ext cx="5146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/>
              <a:t>r</a:t>
            </a:r>
            <a:r>
              <a:rPr lang="en-US" sz="1800" i="1" baseline="-25000"/>
              <a:t>i </a:t>
            </a:r>
            <a:r>
              <a:rPr lang="en-US" sz="1800" i="1">
                <a:sym typeface="Symbol" pitchFamily="18" charset="2"/>
              </a:rPr>
              <a:t> recombination</a:t>
            </a:r>
            <a:r>
              <a:rPr lang="en-US" sz="1800">
                <a:sym typeface="Symbol" pitchFamily="18" charset="2"/>
              </a:rPr>
              <a:t> rate of EHP; </a:t>
            </a:r>
            <a:r>
              <a:rPr lang="en-US" sz="1800" i="1">
                <a:sym typeface="Symbol" pitchFamily="18" charset="2"/>
              </a:rPr>
              <a:t>g</a:t>
            </a:r>
            <a:r>
              <a:rPr lang="en-US" sz="1800" i="1" baseline="-25000">
                <a:sym typeface="Symbol" pitchFamily="18" charset="2"/>
              </a:rPr>
              <a:t>i</a:t>
            </a:r>
            <a:r>
              <a:rPr lang="en-US" sz="1800">
                <a:sym typeface="Symbol" pitchFamily="18" charset="2"/>
              </a:rPr>
              <a:t>  generation rate </a:t>
            </a:r>
          </a:p>
          <a:p>
            <a:r>
              <a:rPr lang="en-US" sz="1800" i="1">
                <a:sym typeface="Symbol" pitchFamily="18" charset="2"/>
              </a:rPr>
              <a:t>n</a:t>
            </a:r>
            <a:r>
              <a:rPr lang="en-US" sz="1800" i="1" baseline="-25000">
                <a:sym typeface="Symbol" pitchFamily="18" charset="2"/>
              </a:rPr>
              <a:t>0 , </a:t>
            </a:r>
            <a:r>
              <a:rPr lang="en-US" sz="1800" i="1">
                <a:sym typeface="Symbol" pitchFamily="18" charset="2"/>
              </a:rPr>
              <a:t>p</a:t>
            </a:r>
            <a:r>
              <a:rPr lang="en-US" sz="1800" i="1" baseline="-25000">
                <a:sym typeface="Symbol" pitchFamily="18" charset="2"/>
              </a:rPr>
              <a:t>0</a:t>
            </a:r>
            <a:r>
              <a:rPr lang="en-US" sz="1800" i="1">
                <a:sym typeface="Symbol" pitchFamily="18" charset="2"/>
              </a:rPr>
              <a:t> </a:t>
            </a:r>
            <a:r>
              <a:rPr lang="en-US" sz="1800">
                <a:sym typeface="Symbol" pitchFamily="18" charset="2"/>
              </a:rPr>
              <a:t> concentrations at equilibrium; </a:t>
            </a:r>
            <a:r>
              <a:rPr lang="en-US" sz="1800" i="1">
                <a:sym typeface="Symbol" pitchFamily="18" charset="2"/>
              </a:rPr>
              <a:t></a:t>
            </a:r>
            <a:r>
              <a:rPr lang="en-US" sz="1800" i="1" baseline="-25000">
                <a:sym typeface="Symbol" pitchFamily="18" charset="2"/>
              </a:rPr>
              <a:t>r</a:t>
            </a:r>
            <a:r>
              <a:rPr lang="en-US" sz="1800" i="1">
                <a:sym typeface="Symbol" pitchFamily="18" charset="2"/>
              </a:rPr>
              <a:t>  </a:t>
            </a:r>
            <a:r>
              <a:rPr lang="en-US" sz="1800">
                <a:sym typeface="Symbol" pitchFamily="18" charset="2"/>
              </a:rPr>
              <a:t>constant</a:t>
            </a:r>
            <a:endParaRPr lang="en-US" sz="1800" i="1">
              <a:sym typeface="Symbol" pitchFamily="18" charset="2"/>
            </a:endParaRP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4038600" y="4648200"/>
            <a:ext cx="21467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i="1"/>
              <a:t>r</a:t>
            </a:r>
            <a:r>
              <a:rPr lang="en-US" sz="1800" i="1" baseline="-25000"/>
              <a:t>i</a:t>
            </a:r>
            <a:r>
              <a:rPr lang="en-US" sz="1800" i="1"/>
              <a:t>=</a:t>
            </a:r>
            <a:r>
              <a:rPr lang="en-US" sz="1800" i="1">
                <a:sym typeface="Symbol" pitchFamily="18" charset="2"/>
              </a:rPr>
              <a:t></a:t>
            </a:r>
            <a:r>
              <a:rPr lang="en-US" sz="1800" i="1" baseline="-25000">
                <a:sym typeface="Symbol" pitchFamily="18" charset="2"/>
              </a:rPr>
              <a:t>r</a:t>
            </a:r>
            <a:r>
              <a:rPr lang="en-US" sz="1800" i="1">
                <a:sym typeface="Symbol" pitchFamily="18" charset="2"/>
              </a:rPr>
              <a:t>n</a:t>
            </a:r>
            <a:r>
              <a:rPr lang="en-US" sz="1800" i="1" baseline="-25000">
                <a:sym typeface="Symbol" pitchFamily="18" charset="2"/>
              </a:rPr>
              <a:t>0</a:t>
            </a:r>
            <a:r>
              <a:rPr lang="en-US" sz="1800" i="1">
                <a:sym typeface="Symbol" pitchFamily="18" charset="2"/>
              </a:rPr>
              <a:t>p</a:t>
            </a:r>
            <a:r>
              <a:rPr lang="en-US" sz="1800" i="1" baseline="-25000">
                <a:sym typeface="Symbol" pitchFamily="18" charset="2"/>
              </a:rPr>
              <a:t>0</a:t>
            </a:r>
            <a:r>
              <a:rPr lang="en-US" sz="1800" i="1">
                <a:sym typeface="Symbol" pitchFamily="18" charset="2"/>
              </a:rPr>
              <a:t> = </a:t>
            </a:r>
            <a:r>
              <a:rPr lang="en-US" sz="1800" i="1" baseline="-25000">
                <a:sym typeface="Symbol" pitchFamily="18" charset="2"/>
              </a:rPr>
              <a:t>r</a:t>
            </a:r>
            <a:r>
              <a:rPr lang="en-US" sz="1800" i="1">
                <a:sym typeface="Symbol" pitchFamily="18" charset="2"/>
              </a:rPr>
              <a:t>n</a:t>
            </a:r>
            <a:r>
              <a:rPr lang="en-US" sz="1800" i="1" baseline="-25000">
                <a:sym typeface="Symbol" pitchFamily="18" charset="2"/>
              </a:rPr>
              <a:t>i</a:t>
            </a:r>
            <a:r>
              <a:rPr lang="en-US" sz="1800" i="1" baseline="30000">
                <a:sym typeface="Symbol" pitchFamily="18" charset="2"/>
              </a:rPr>
              <a:t>2</a:t>
            </a:r>
            <a:r>
              <a:rPr lang="en-US" sz="1800" i="1">
                <a:sym typeface="Symbol" pitchFamily="18" charset="2"/>
              </a:rPr>
              <a:t> =g</a:t>
            </a:r>
            <a:r>
              <a:rPr lang="en-US" sz="1800" i="1" baseline="-25000">
                <a:sym typeface="Symbol" pitchFamily="18" charset="2"/>
              </a:rPr>
              <a:t>i</a:t>
            </a:r>
            <a:endParaRPr lang="en-US" sz="1800" i="1">
              <a:sym typeface="Symbol" pitchFamily="18" charset="2"/>
            </a:endParaRP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3978275" y="4586288"/>
            <a:ext cx="2209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7924800" y="28956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(3-6)</a:t>
            </a: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7924800" y="4572000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(3-7)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Text Box 1030"/>
          <p:cNvSpPr txBox="1">
            <a:spLocks noChangeArrowheads="1"/>
          </p:cNvSpPr>
          <p:nvPr/>
        </p:nvSpPr>
        <p:spPr bwMode="auto">
          <a:xfrm>
            <a:off x="2117725" y="11191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/>
          </a:p>
        </p:txBody>
      </p:sp>
      <p:sp>
        <p:nvSpPr>
          <p:cNvPr id="19463" name="Text Box 1031"/>
          <p:cNvSpPr txBox="1">
            <a:spLocks noChangeArrowheads="1"/>
          </p:cNvSpPr>
          <p:nvPr/>
        </p:nvSpPr>
        <p:spPr bwMode="auto">
          <a:xfrm>
            <a:off x="457200" y="228600"/>
            <a:ext cx="840165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622300" algn="l"/>
              </a:tabLst>
            </a:pPr>
            <a:r>
              <a:rPr lang="en-US" sz="1800">
                <a:solidFill>
                  <a:schemeClr val="accent2"/>
                </a:solidFill>
              </a:rPr>
              <a:t>Extrinsic Semiconductor</a:t>
            </a:r>
          </a:p>
          <a:p>
            <a:pPr>
              <a:tabLst>
                <a:tab pos="622300" algn="l"/>
              </a:tabLst>
            </a:pPr>
            <a:r>
              <a:rPr lang="en-US" sz="1800">
                <a:solidFill>
                  <a:schemeClr val="accent2"/>
                </a:solidFill>
              </a:rPr>
              <a:t>	</a:t>
            </a:r>
            <a:r>
              <a:rPr lang="en-US" sz="1800">
                <a:sym typeface="Symbol" pitchFamily="18" charset="2"/>
              </a:rPr>
              <a:t> a </a:t>
            </a:r>
            <a:r>
              <a:rPr lang="en-US" sz="1800" i="1">
                <a:sym typeface="Symbol" pitchFamily="18" charset="2"/>
              </a:rPr>
              <a:t>doped </a:t>
            </a:r>
            <a:r>
              <a:rPr lang="en-US" sz="1800">
                <a:sym typeface="Symbol" pitchFamily="18" charset="2"/>
              </a:rPr>
              <a:t>semiconductor crystal whose equilibrium carrier concentrations </a:t>
            </a:r>
            <a:r>
              <a:rPr lang="en-US" sz="1800" i="1">
                <a:sym typeface="Symbol" pitchFamily="18" charset="2"/>
              </a:rPr>
              <a:t>n</a:t>
            </a:r>
            <a:r>
              <a:rPr lang="en-US" sz="1800" i="1" baseline="-25000">
                <a:sym typeface="Symbol" pitchFamily="18" charset="2"/>
              </a:rPr>
              <a:t>0</a:t>
            </a:r>
            <a:r>
              <a:rPr lang="en-US" sz="1800">
                <a:sym typeface="Symbol" pitchFamily="18" charset="2"/>
              </a:rPr>
              <a:t> and</a:t>
            </a:r>
          </a:p>
          <a:p>
            <a:pPr>
              <a:tabLst>
                <a:tab pos="622300" algn="l"/>
              </a:tabLst>
            </a:pPr>
            <a:r>
              <a:rPr lang="en-US" sz="1800">
                <a:sym typeface="Symbol" pitchFamily="18" charset="2"/>
              </a:rPr>
              <a:t>	</a:t>
            </a:r>
            <a:r>
              <a:rPr lang="en-US" sz="1800" i="1">
                <a:sym typeface="Symbol" pitchFamily="18" charset="2"/>
              </a:rPr>
              <a:t>p</a:t>
            </a:r>
            <a:r>
              <a:rPr lang="en-US" sz="1800" i="1" baseline="-25000">
                <a:sym typeface="Symbol" pitchFamily="18" charset="2"/>
              </a:rPr>
              <a:t>0</a:t>
            </a:r>
            <a:r>
              <a:rPr lang="en-US" sz="1800">
                <a:sym typeface="Symbol" pitchFamily="18" charset="2"/>
              </a:rPr>
              <a:t> are different from the intrinsic carrier concentration </a:t>
            </a:r>
            <a:r>
              <a:rPr lang="en-US" sz="1800" i="1">
                <a:sym typeface="Symbol" pitchFamily="18" charset="2"/>
              </a:rPr>
              <a:t>n</a:t>
            </a:r>
            <a:r>
              <a:rPr lang="en-US" sz="1800" i="1" baseline="-25000">
                <a:sym typeface="Symbol" pitchFamily="18" charset="2"/>
              </a:rPr>
              <a:t>i</a:t>
            </a:r>
            <a:endParaRPr lang="en-US" sz="1800">
              <a:solidFill>
                <a:schemeClr val="accent2"/>
              </a:solidFill>
            </a:endParaRPr>
          </a:p>
        </p:txBody>
      </p:sp>
      <p:pic>
        <p:nvPicPr>
          <p:cNvPr id="19464" name="Picture 1032"/>
          <p:cNvPicPr>
            <a:picLocks noChangeAspect="1" noChangeArrowheads="1"/>
          </p:cNvPicPr>
          <p:nvPr/>
        </p:nvPicPr>
        <p:blipFill>
          <a:blip r:embed="rId3" cstate="print">
            <a:lum bright="-20000" contrast="12000"/>
          </a:blip>
          <a:srcRect/>
          <a:stretch>
            <a:fillRect/>
          </a:stretch>
        </p:blipFill>
        <p:spPr bwMode="auto">
          <a:xfrm>
            <a:off x="533400" y="1447800"/>
            <a:ext cx="2828925" cy="4343400"/>
          </a:xfrm>
          <a:prstGeom prst="rect">
            <a:avLst/>
          </a:prstGeom>
          <a:noFill/>
        </p:spPr>
      </p:pic>
      <p:sp>
        <p:nvSpPr>
          <p:cNvPr id="19465" name="Text Box 1033"/>
          <p:cNvSpPr txBox="1">
            <a:spLocks noChangeArrowheads="1"/>
          </p:cNvSpPr>
          <p:nvPr/>
        </p:nvSpPr>
        <p:spPr bwMode="auto">
          <a:xfrm>
            <a:off x="3508375" y="1371600"/>
            <a:ext cx="5483225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tabLst>
                <a:tab pos="174625" algn="l"/>
              </a:tabLst>
            </a:pPr>
            <a:r>
              <a:rPr lang="en-US" sz="1800" u="sng"/>
              <a:t>The consequences of </a:t>
            </a:r>
            <a:r>
              <a:rPr lang="en-US" sz="1800" i="1" u="sng"/>
              <a:t>doping</a:t>
            </a:r>
            <a:endParaRPr lang="en-US" sz="1800" i="1"/>
          </a:p>
          <a:p>
            <a:pPr>
              <a:tabLst>
                <a:tab pos="174625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4625" algn="l"/>
              </a:tabLst>
            </a:pPr>
            <a:r>
              <a:rPr lang="en-US" sz="1800"/>
              <a:t> new </a:t>
            </a:r>
            <a:r>
              <a:rPr lang="en-US" sz="1800" i="1"/>
              <a:t>donor </a:t>
            </a:r>
            <a:r>
              <a:rPr lang="en-US" sz="1800"/>
              <a:t>or </a:t>
            </a:r>
            <a:r>
              <a:rPr lang="en-US" sz="1800" i="1"/>
              <a:t>acceptor </a:t>
            </a:r>
            <a:r>
              <a:rPr lang="en-US" sz="1800"/>
              <a:t>levels are created in the band 	gap</a:t>
            </a:r>
          </a:p>
          <a:p>
            <a:pPr>
              <a:buFontTx/>
              <a:buChar char="•"/>
              <a:tabLst>
                <a:tab pos="17462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74625" algn="l"/>
              </a:tabLst>
            </a:pPr>
            <a:r>
              <a:rPr lang="en-US" sz="1800"/>
              <a:t> conductivities can be vastly increased</a:t>
            </a:r>
          </a:p>
          <a:p>
            <a:pPr>
              <a:tabLst>
                <a:tab pos="174625" algn="l"/>
              </a:tabLst>
            </a:pPr>
            <a:r>
              <a:rPr lang="en-US" sz="1800"/>
              <a:t>	(</a:t>
            </a:r>
            <a:r>
              <a:rPr lang="en-US" sz="1800" i="1"/>
              <a:t>n</a:t>
            </a:r>
            <a:r>
              <a:rPr lang="en-US" sz="1800" i="1" baseline="-25000"/>
              <a:t>0</a:t>
            </a:r>
            <a:r>
              <a:rPr lang="en-US" sz="1800"/>
              <a:t> or </a:t>
            </a:r>
            <a:r>
              <a:rPr lang="en-US" sz="1800" i="1"/>
              <a:t>p</a:t>
            </a:r>
            <a:r>
              <a:rPr lang="en-US" sz="1800" i="1" baseline="-25000"/>
              <a:t>0</a:t>
            </a:r>
            <a:r>
              <a:rPr lang="en-US" sz="1800"/>
              <a:t> &gt;&gt; </a:t>
            </a:r>
            <a:r>
              <a:rPr lang="en-US" sz="1800" i="1"/>
              <a:t>n</a:t>
            </a:r>
            <a:r>
              <a:rPr lang="en-US" sz="1800" i="1" baseline="-25000"/>
              <a:t>i </a:t>
            </a:r>
            <a:r>
              <a:rPr lang="en-US" sz="1800"/>
              <a:t>)</a:t>
            </a:r>
          </a:p>
          <a:p>
            <a:pPr>
              <a:buFontTx/>
              <a:buChar char="•"/>
              <a:tabLst>
                <a:tab pos="174625" algn="l"/>
              </a:tabLst>
            </a:pPr>
            <a:endParaRPr lang="en-US" sz="1800"/>
          </a:p>
          <a:p>
            <a:pPr>
              <a:buFontTx/>
              <a:buChar char="•"/>
              <a:tabLst>
                <a:tab pos="174625" algn="l"/>
              </a:tabLst>
            </a:pPr>
            <a:r>
              <a:rPr lang="en-US" sz="1800"/>
              <a:t> semiconductor becomes either </a:t>
            </a:r>
            <a:r>
              <a:rPr lang="en-US" sz="1800" i="1"/>
              <a:t>n-type </a:t>
            </a:r>
            <a:r>
              <a:rPr lang="en-US" sz="1800"/>
              <a:t>or</a:t>
            </a:r>
            <a:r>
              <a:rPr lang="en-US" sz="1800" i="1"/>
              <a:t> p-type</a:t>
            </a:r>
          </a:p>
          <a:p>
            <a:pPr>
              <a:tabLst>
                <a:tab pos="174625" algn="l"/>
              </a:tabLst>
            </a:pPr>
            <a:r>
              <a:rPr lang="en-US" sz="1800"/>
              <a:t>	(either </a:t>
            </a:r>
            <a:r>
              <a:rPr lang="en-US" sz="1800" i="1"/>
              <a:t>n</a:t>
            </a:r>
            <a:r>
              <a:rPr lang="en-US" sz="1800" i="1" baseline="-25000"/>
              <a:t>0</a:t>
            </a:r>
            <a:r>
              <a:rPr lang="en-US" sz="1800"/>
              <a:t> &gt;&gt; </a:t>
            </a:r>
            <a:r>
              <a:rPr lang="en-US" sz="1800" i="1"/>
              <a:t>p</a:t>
            </a:r>
            <a:r>
              <a:rPr lang="en-US" sz="1800" i="1" baseline="-25000"/>
              <a:t>0  </a:t>
            </a:r>
            <a:r>
              <a:rPr lang="en-US" sz="1800"/>
              <a:t> or </a:t>
            </a:r>
            <a:r>
              <a:rPr lang="en-US" sz="1800" i="1"/>
              <a:t>p</a:t>
            </a:r>
            <a:r>
              <a:rPr lang="en-US" sz="1800" i="1" baseline="-25000"/>
              <a:t>0 </a:t>
            </a:r>
            <a:r>
              <a:rPr lang="en-US" sz="1800"/>
              <a:t>&gt;&gt; </a:t>
            </a:r>
            <a:r>
              <a:rPr lang="en-US" sz="1800" i="1"/>
              <a:t>n</a:t>
            </a:r>
            <a:r>
              <a:rPr lang="en-US" sz="1800" i="1" baseline="-25000"/>
              <a:t>0</a:t>
            </a:r>
            <a:r>
              <a:rPr lang="en-US" sz="1800"/>
              <a:t> )</a:t>
            </a:r>
          </a:p>
          <a:p>
            <a:pPr>
              <a:tabLst>
                <a:tab pos="174625" algn="l"/>
              </a:tabLst>
            </a:pPr>
            <a:endParaRPr lang="en-US" sz="1800"/>
          </a:p>
          <a:p>
            <a:pPr>
              <a:tabLst>
                <a:tab pos="174625" algn="l"/>
              </a:tabLst>
            </a:pPr>
            <a:r>
              <a:rPr lang="en-US" sz="1800" u="sng"/>
              <a:t>For Si and Ge</a:t>
            </a:r>
          </a:p>
          <a:p>
            <a:pPr>
              <a:tabLst>
                <a:tab pos="174625" algn="l"/>
              </a:tabLst>
            </a:pPr>
            <a:endParaRPr lang="en-US" sz="1800" u="sng"/>
          </a:p>
          <a:p>
            <a:pPr>
              <a:buFontTx/>
              <a:buChar char="•"/>
              <a:tabLst>
                <a:tab pos="174625" algn="l"/>
              </a:tabLst>
            </a:pPr>
            <a:r>
              <a:rPr lang="en-US" sz="1800"/>
              <a:t> Group V elements such as As, P, Sb are </a:t>
            </a:r>
            <a:r>
              <a:rPr lang="en-US" sz="1800" i="1"/>
              <a:t>donor 		</a:t>
            </a:r>
            <a:r>
              <a:rPr lang="en-US" sz="1800"/>
              <a:t>impurities</a:t>
            </a:r>
            <a:endParaRPr lang="en-US" sz="1800" i="1"/>
          </a:p>
          <a:p>
            <a:pPr>
              <a:buFontTx/>
              <a:buChar char="•"/>
              <a:tabLst>
                <a:tab pos="174625" algn="l"/>
              </a:tabLst>
            </a:pPr>
            <a:endParaRPr lang="en-US" sz="1800" i="1"/>
          </a:p>
          <a:p>
            <a:pPr>
              <a:buFontTx/>
              <a:buChar char="•"/>
              <a:tabLst>
                <a:tab pos="174625" algn="l"/>
              </a:tabLst>
            </a:pPr>
            <a:r>
              <a:rPr lang="en-US" sz="1800" i="1"/>
              <a:t> </a:t>
            </a:r>
            <a:r>
              <a:rPr lang="en-US" sz="1800"/>
              <a:t>Group III elements such as B, Al, Ga and In are 		</a:t>
            </a:r>
            <a:r>
              <a:rPr lang="en-US" sz="1800" i="1"/>
              <a:t>acceptor </a:t>
            </a:r>
            <a:r>
              <a:rPr lang="en-US" sz="1800"/>
              <a:t>impurities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517525" y="357188"/>
            <a:ext cx="474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2"/>
                </a:solidFill>
              </a:rPr>
              <a:t>The donor </a:t>
            </a:r>
            <a:r>
              <a:rPr lang="en-US" sz="1800" i="1">
                <a:solidFill>
                  <a:schemeClr val="accent2"/>
                </a:solidFill>
              </a:rPr>
              <a:t>binding energy </a:t>
            </a:r>
            <a:r>
              <a:rPr lang="en-US" sz="1800">
                <a:solidFill>
                  <a:schemeClr val="accent2"/>
                </a:solidFill>
              </a:rPr>
              <a:t>for GaAs—an example</a:t>
            </a:r>
            <a:endParaRPr lang="en-US" sz="180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900113" y="941388"/>
            <a:ext cx="74914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From Bohr model, the ground state energy of an “extra” electron of the donor is</a:t>
            </a:r>
          </a:p>
        </p:txBody>
      </p:sp>
      <p:graphicFrame>
        <p:nvGraphicFramePr>
          <p:cNvPr id="23552" name="Object 0"/>
          <p:cNvGraphicFramePr>
            <a:graphicFrameLocks noChangeAspect="1"/>
          </p:cNvGraphicFramePr>
          <p:nvPr/>
        </p:nvGraphicFramePr>
        <p:xfrm>
          <a:off x="2209800" y="1524000"/>
          <a:ext cx="3657600" cy="641350"/>
        </p:xfrm>
        <a:graphic>
          <a:graphicData uri="http://schemas.openxmlformats.org/presentationml/2006/ole">
            <p:oleObj spid="_x0000_s4098" name="Equation" r:id="rId4" imgW="2247900" imgH="393700" progId="Equation.3">
              <p:embed/>
            </p:oleObj>
          </a:graphicData>
        </a:graphic>
      </p:graphicFrame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375525" y="1652588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/>
              <a:t>(3-8)</a:t>
            </a: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8579">
            <a:off x="1384300" y="2138363"/>
            <a:ext cx="6019800" cy="2735262"/>
          </a:xfrm>
          <a:prstGeom prst="rect">
            <a:avLst/>
          </a:prstGeom>
          <a:noFill/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744538" y="4803775"/>
            <a:ext cx="78930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349250" algn="l"/>
              </a:tabLst>
            </a:pPr>
            <a:r>
              <a:rPr lang="en-US" sz="1800"/>
              <a:t>Compare with the room temperature (300K) thermal energy </a:t>
            </a:r>
            <a:r>
              <a:rPr lang="en-US" sz="1800" i="1"/>
              <a:t>E=kT≈</a:t>
            </a:r>
            <a:r>
              <a:rPr lang="en-US" sz="1800"/>
              <a:t>26meV</a:t>
            </a:r>
          </a:p>
          <a:p>
            <a:pPr>
              <a:buFont typeface="Symbol" pitchFamily="18" charset="2"/>
              <a:buChar char="®"/>
              <a:tabLst>
                <a:tab pos="349250" algn="l"/>
              </a:tabLst>
            </a:pPr>
            <a:r>
              <a:rPr lang="en-US" sz="1800">
                <a:sym typeface="Symbol" pitchFamily="18" charset="2"/>
              </a:rPr>
              <a:t> All donor electrons are freed to the conduction band (</a:t>
            </a:r>
            <a:r>
              <a:rPr lang="en-US" sz="1800" i="1">
                <a:sym typeface="Symbol" pitchFamily="18" charset="2"/>
              </a:rPr>
              <a:t>ionized)</a:t>
            </a:r>
            <a:r>
              <a:rPr lang="en-US" sz="1800">
                <a:sym typeface="Symbol" pitchFamily="18" charset="2"/>
              </a:rPr>
              <a:t> </a:t>
            </a:r>
          </a:p>
          <a:p>
            <a:pPr>
              <a:buFont typeface="Symbol" pitchFamily="18" charset="2"/>
              <a:buChar char="®"/>
              <a:tabLst>
                <a:tab pos="349250" algn="l"/>
              </a:tabLst>
            </a:pPr>
            <a:endParaRPr lang="en-US" sz="1800">
              <a:sym typeface="Symbol" pitchFamily="18" charset="2"/>
            </a:endParaRPr>
          </a:p>
          <a:p>
            <a:pPr>
              <a:buFont typeface="Symbol" pitchFamily="18" charset="2"/>
              <a:buNone/>
              <a:tabLst>
                <a:tab pos="349250" algn="l"/>
              </a:tabLst>
            </a:pPr>
            <a:r>
              <a:rPr lang="en-US" sz="1800"/>
              <a:t>Compare with the intrinsic carrier concentration in GaAs (</a:t>
            </a:r>
            <a:r>
              <a:rPr lang="en-US" sz="1800" i="1"/>
              <a:t>n</a:t>
            </a:r>
            <a:r>
              <a:rPr lang="en-US" sz="1800" i="1" baseline="-25000"/>
              <a:t>i</a:t>
            </a:r>
            <a:r>
              <a:rPr lang="en-US" sz="1800"/>
              <a:t>=1.1 x 10</a:t>
            </a:r>
            <a:r>
              <a:rPr lang="en-US" sz="1800" baseline="30000"/>
              <a:t>6 </a:t>
            </a:r>
            <a:r>
              <a:rPr lang="en-US" sz="1800"/>
              <a:t>/cm</a:t>
            </a:r>
            <a:r>
              <a:rPr lang="en-US" sz="1800" baseline="30000"/>
              <a:t>3</a:t>
            </a:r>
            <a:r>
              <a:rPr lang="en-US" sz="1800"/>
              <a:t>)</a:t>
            </a:r>
          </a:p>
          <a:p>
            <a:pPr>
              <a:buFont typeface="Symbol" pitchFamily="18" charset="2"/>
              <a:buChar char="®"/>
              <a:tabLst>
                <a:tab pos="349250" algn="l"/>
              </a:tabLst>
            </a:pPr>
            <a:r>
              <a:rPr lang="en-US" sz="1800"/>
              <a:t> We will have an increase in conduction electron concentration by 10</a:t>
            </a:r>
            <a:r>
              <a:rPr lang="en-US" sz="1800" baseline="30000"/>
              <a:t>10 </a:t>
            </a:r>
            <a:r>
              <a:rPr lang="en-US" sz="1800"/>
              <a:t>if we dope</a:t>
            </a:r>
          </a:p>
          <a:p>
            <a:pPr>
              <a:buFont typeface="Symbol" pitchFamily="18" charset="2"/>
              <a:buNone/>
              <a:tabLst>
                <a:tab pos="349250" algn="l"/>
              </a:tabLst>
            </a:pPr>
            <a:r>
              <a:rPr lang="en-US" sz="1800"/>
              <a:t>	GaAs with 10</a:t>
            </a:r>
            <a:r>
              <a:rPr lang="en-US" sz="1800" baseline="30000"/>
              <a:t>16 </a:t>
            </a:r>
            <a:r>
              <a:rPr lang="en-US" sz="1800"/>
              <a:t>S atoms/cm</a:t>
            </a:r>
            <a:r>
              <a:rPr lang="en-US" sz="1800" baseline="30000"/>
              <a:t>3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lum bright="-16000" contrast="12000"/>
          </a:blip>
          <a:srcRect/>
          <a:stretch>
            <a:fillRect/>
          </a:stretch>
        </p:blipFill>
        <p:spPr bwMode="auto">
          <a:xfrm>
            <a:off x="88900" y="890588"/>
            <a:ext cx="3941763" cy="5113337"/>
          </a:xfrm>
          <a:prstGeom prst="rect">
            <a:avLst/>
          </a:prstGeom>
          <a:noFill/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228600"/>
            <a:ext cx="401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“Band Gap Engineering” ( 3.1.5 &amp; 3.2.5 )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lum bright="6000" contrast="10000"/>
          </a:blip>
          <a:srcRect/>
          <a:stretch>
            <a:fillRect/>
          </a:stretch>
        </p:blipFill>
        <p:spPr bwMode="auto">
          <a:xfrm>
            <a:off x="4008438" y="1565275"/>
            <a:ext cx="4897437" cy="352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" y="981075"/>
            <a:ext cx="77914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" y="938213"/>
            <a:ext cx="784860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288" y="990600"/>
            <a:ext cx="75914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014413"/>
            <a:ext cx="785812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" y="1009650"/>
            <a:ext cx="75247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5" y="962025"/>
            <a:ext cx="775335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1133475"/>
            <a:ext cx="78771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crosoft Office 98">
  <a:themeElements>
    <a:clrScheme name="Microsoft Office 9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icrosoft Office 9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5564</TotalTime>
  <Pages>6</Pages>
  <Words>666</Words>
  <Application>Microsoft Office PowerPoint</Application>
  <PresentationFormat>On-screen Show (4:3)</PresentationFormat>
  <Paragraphs>160</Paragraphs>
  <Slides>28</Slides>
  <Notes>28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Microsoft Office 98</vt:lpstr>
      <vt:lpstr>Microsoft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subject/>
  <dc:creator>steven denbaars</dc:creator>
  <cp:keywords/>
  <dc:description/>
  <cp:lastModifiedBy>Staff</cp:lastModifiedBy>
  <cp:revision>137</cp:revision>
  <cp:lastPrinted>2001-07-14T15:24:13Z</cp:lastPrinted>
  <dcterms:created xsi:type="dcterms:W3CDTF">1998-12-06T01:58:25Z</dcterms:created>
  <dcterms:modified xsi:type="dcterms:W3CDTF">2011-01-31T21:01:58Z</dcterms:modified>
</cp:coreProperties>
</file>